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43" r:id="rId8"/>
    <p:sldId id="344" r:id="rId9"/>
    <p:sldId id="306" r:id="rId10"/>
    <p:sldId id="310" r:id="rId11"/>
    <p:sldId id="358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E615B0F-29A0-1091-29E3-298028DF5532}" name="Withers, Amanda" initials="WA" userId="S::arw031@shsu.edu::214d8719-53eb-48fd-bc50-ee05b728432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521E"/>
    <a:srgbClr val="E364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F34EE1-F04B-4BB3-B76A-45D0D0E69B84}" v="7" dt="2024-03-18T21:13:00.2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9286" y="1122363"/>
            <a:ext cx="6788661" cy="2387600"/>
          </a:xfrm>
        </p:spPr>
        <p:txBody>
          <a:bodyPr anchor="b"/>
          <a:lstStyle>
            <a:lvl1pPr marL="0" indent="0" algn="l">
              <a:buFont typeface="Calibri Light" panose="020F0302020204030204" pitchFamily="34" charset="0"/>
              <a:buNone/>
              <a:defRPr sz="6000" b="1">
                <a:solidFill>
                  <a:srgbClr val="2535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951" y="3613613"/>
            <a:ext cx="5673560" cy="1655762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355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9286" y="2564666"/>
            <a:ext cx="6788661" cy="2387600"/>
          </a:xfrm>
        </p:spPr>
        <p:txBody>
          <a:bodyPr anchor="b"/>
          <a:lstStyle>
            <a:lvl1pPr marL="630238" indent="-630238" algn="l">
              <a:buFont typeface="Calibri Light" panose="020F0302020204030204" pitchFamily="34" charset="0"/>
              <a:buNone/>
              <a:defRPr sz="6000" b="1">
                <a:solidFill>
                  <a:srgbClr val="2535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I. Click to edit Master title style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4181AD-3B01-C92D-7F1F-E416933500BF}"/>
              </a:ext>
            </a:extLst>
          </p:cNvPr>
          <p:cNvSpPr txBox="1"/>
          <p:nvPr userDrawn="1"/>
        </p:nvSpPr>
        <p:spPr>
          <a:xfrm>
            <a:off x="65988" y="5731497"/>
            <a:ext cx="3780148" cy="11265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14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D9F5E-AE26-884E-2495-125974451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4420A-F67B-EAA1-810A-A914C1B84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A1C6-2DC8-8148-8DFC-42644C93EECA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F57E0-173D-ABA0-714F-D490B554B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A439D-BE8A-C872-804C-8CEC07897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1AE2-00FD-5A4F-9940-D5038072A71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94955C9-C806-4A1B-2E7D-42506888B4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0269" y="5436973"/>
            <a:ext cx="2671461" cy="111828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956DEE2-B581-E3A8-D00B-4F79AF1449F0}"/>
              </a:ext>
            </a:extLst>
          </p:cNvPr>
          <p:cNvSpPr txBox="1"/>
          <p:nvPr userDrawn="1"/>
        </p:nvSpPr>
        <p:spPr>
          <a:xfrm>
            <a:off x="1524000" y="3498526"/>
            <a:ext cx="91440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>
                <a:solidFill>
                  <a:schemeClr val="tx1"/>
                </a:solidFill>
                <a:latin typeface="Helvetica" pitchFamily="2" charset="0"/>
              </a:rPr>
              <a:t>FY 2025 </a:t>
            </a:r>
            <a:r>
              <a:rPr lang="en-US" sz="250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Strategic Plan Alignment </a:t>
            </a:r>
            <a:r>
              <a:rPr lang="en-US" sz="2500">
                <a:solidFill>
                  <a:schemeClr val="tx1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and Budget Presentation</a:t>
            </a:r>
            <a:endParaRPr lang="en-US" sz="2500" dirty="0">
              <a:solidFill>
                <a:schemeClr val="tx1"/>
              </a:solidFill>
              <a:latin typeface="Helvetica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4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262FBC5-E2A2-91BE-C105-3E5A28D97D4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4619" r="32239" b="33828"/>
          <a:stretch/>
        </p:blipFill>
        <p:spPr>
          <a:xfrm>
            <a:off x="11353800" y="6122961"/>
            <a:ext cx="735871" cy="6150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2308F43-F6C4-7280-AF99-2ABFD25AF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2624C-D26C-B177-27BB-E7284F918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10248-286C-C334-5061-27E123BC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A1C6-2DC8-8148-8DFC-42644C93EECA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3FB42-549A-68BC-D6A9-338F25720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36CE-F56A-A2C4-A62F-E46F6B7A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1AE2-00FD-5A4F-9940-D5038072A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61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262FBC5-E2A2-91BE-C105-3E5A28D97D4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4619" r="32239" b="33828"/>
          <a:stretch/>
        </p:blipFill>
        <p:spPr>
          <a:xfrm>
            <a:off x="11353800" y="6122961"/>
            <a:ext cx="735871" cy="615035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10248-286C-C334-5061-27E123BC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A1C6-2DC8-8148-8DFC-42644C93EECA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3FB42-549A-68BC-D6A9-338F25720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36CE-F56A-A2C4-A62F-E46F6B7A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1AE2-00FD-5A4F-9940-D5038072A71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624FAA3-C490-44C9-894C-63BC6C09F3ED}"/>
              </a:ext>
            </a:extLst>
          </p:cNvPr>
          <p:cNvSpPr txBox="1">
            <a:spLocks/>
          </p:cNvSpPr>
          <p:nvPr userDrawn="1"/>
        </p:nvSpPr>
        <p:spPr>
          <a:xfrm rot="20271913">
            <a:off x="231180" y="2236985"/>
            <a:ext cx="11539759" cy="19960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bg2">
                    <a:lumMod val="50000"/>
                    <a:alpha val="30000"/>
                  </a:schemeClr>
                </a:solidFill>
                <a:latin typeface="Acumin Pro Black" panose="020B0904020202020204" pitchFamily="34" charset="0"/>
              </a:rPr>
              <a:t>Slide for instruction purposes only. Please do not include in final presentation slide deck.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1027CE-99F3-13AD-A789-4067A06FC052}"/>
              </a:ext>
            </a:extLst>
          </p:cNvPr>
          <p:cNvSpPr txBox="1"/>
          <p:nvPr userDrawn="1"/>
        </p:nvSpPr>
        <p:spPr>
          <a:xfrm>
            <a:off x="638355" y="1690688"/>
            <a:ext cx="11007305" cy="4406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Steps to complete the slides for the campus presentations:</a:t>
            </a:r>
          </a:p>
          <a:p>
            <a:pPr marL="238125" indent="-238125">
              <a:buFont typeface="+mj-lt"/>
              <a:buAutoNum type="arabicPeriod"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Choose Action (Keep Doing, Stop, Start):</a:t>
            </a:r>
            <a:endParaRPr lang="en-US" sz="1400" b="1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lvl="1"/>
            <a:r>
              <a:rPr lang="en-US" sz="1200" b="1" dirty="0">
                <a:solidFill>
                  <a:schemeClr val="bg2">
                    <a:lumMod val="25000"/>
                  </a:schemeClr>
                </a:solidFill>
              </a:rPr>
              <a:t>Keep (x2)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: If the division/college is keeping or expanding an action that has proven to be valuable and contributes positively to the strategic plan.</a:t>
            </a:r>
            <a:endParaRPr lang="en-US" sz="1200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lvl="1"/>
            <a:r>
              <a:rPr lang="en-US" sz="1200" b="1" dirty="0">
                <a:solidFill>
                  <a:schemeClr val="bg2">
                    <a:lumMod val="25000"/>
                  </a:schemeClr>
                </a:solidFill>
              </a:rPr>
              <a:t>Stop (x3)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: If the division/college is discontinuing or ending a particular activity.</a:t>
            </a:r>
            <a:endParaRPr lang="en-US" sz="1200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lvl="1"/>
            <a:r>
              <a:rPr lang="en-US" sz="1200" b="1" dirty="0">
                <a:solidFill>
                  <a:schemeClr val="bg2">
                    <a:lumMod val="25000"/>
                  </a:schemeClr>
                </a:solidFill>
              </a:rPr>
              <a:t>Start (x1)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: If the division/college is initiating something new or beginning a new endeavor.</a:t>
            </a:r>
            <a:endParaRPr lang="en-US" sz="1200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marL="238125" indent="-238125">
              <a:lnSpc>
                <a:spcPct val="10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Specify the Topic:</a:t>
            </a:r>
            <a:endParaRPr lang="en-US" sz="1400" b="1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lvl="1"/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Fill in the blank with the specific subject or area being addressed. This could be a project, task, or broader concept.</a:t>
            </a:r>
            <a:endParaRPr lang="en-US" sz="1200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marL="238125" indent="-238125">
              <a:lnSpc>
                <a:spcPct val="10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State the Reason for Action:</a:t>
            </a:r>
            <a:endParaRPr lang="en-US" sz="1400" b="1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lvl="1"/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Clearly articulate the rationale behind the chosen action. Why is the division/college keeping, stopping, or starting this particular topic.</a:t>
            </a:r>
            <a:endParaRPr lang="en-US" sz="1200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marL="238125" indent="-238125">
              <a:lnSpc>
                <a:spcPct val="10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Align with Priority/Goal:</a:t>
            </a:r>
            <a:endParaRPr lang="en-US" sz="1400" b="1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lvl="1"/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Choose the strategic plan priority and goal the action aligns with for the topic. This helps to connect the decision with the broader university plan.</a:t>
            </a:r>
            <a:endParaRPr lang="en-US" sz="1200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marL="238125" indent="-238125">
              <a:lnSpc>
                <a:spcPct val="10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Highlight Measurable Impact:</a:t>
            </a:r>
            <a:endParaRPr lang="en-US" sz="1400" b="1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lvl="1"/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Provide the measurable impact. This could be in terms of outcomes, results, or benefits.</a:t>
            </a:r>
            <a:endParaRPr lang="en-US" sz="1200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marL="238125" indent="-238125">
              <a:lnSpc>
                <a:spcPct val="10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Relate to Pillar:</a:t>
            </a:r>
            <a:endParaRPr lang="en-US" sz="1400" b="1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lvl="1"/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Connect the proposed action to a foundational pillar (enrollment, retention, completion, or agility.) </a:t>
            </a:r>
            <a:endParaRPr lang="en-US" sz="1200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marL="238125" indent="-238125">
              <a:lnSpc>
                <a:spcPct val="10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Supportive Data</a:t>
            </a:r>
            <a:endParaRPr lang="en-US" sz="1400" b="1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marL="238125" indent="-238125">
              <a:lnSpc>
                <a:spcPct val="10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Resources / Collaborations Required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FDFA27A-CD1D-08D0-6B94-EED75C5AB0A6}"/>
              </a:ext>
            </a:extLst>
          </p:cNvPr>
          <p:cNvSpPr txBox="1">
            <a:spLocks/>
          </p:cNvSpPr>
          <p:nvPr userDrawn="1"/>
        </p:nvSpPr>
        <p:spPr>
          <a:xfrm>
            <a:off x="776377" y="441325"/>
            <a:ext cx="1072982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Strategic Plan Alignment and Budget Presentation</a:t>
            </a:r>
          </a:p>
        </p:txBody>
      </p:sp>
    </p:spTree>
    <p:extLst>
      <p:ext uri="{BB962C8B-B14F-4D97-AF65-F5344CB8AC3E}">
        <p14:creationId xmlns:p14="http://schemas.microsoft.com/office/powerpoint/2010/main" val="385586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4553F-DF9C-92FF-875F-D4B9DE535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E91466-BCEF-FC8D-9147-323AA8EED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A1C6-2DC8-8148-8DFC-42644C93EECA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4C05E6-7650-C1C2-D30E-2C82E6844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F1612C-8C54-EF9E-D289-7CBE19E2C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1AE2-00FD-5A4F-9940-D5038072A71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F4462A6-E4EC-1A6F-508C-A38089895E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4619" r="32239" b="33828"/>
          <a:stretch/>
        </p:blipFill>
        <p:spPr>
          <a:xfrm>
            <a:off x="11353800" y="6122961"/>
            <a:ext cx="735871" cy="61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00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8644BD-351D-077C-3390-554623DDD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3A6AE2-2630-FD27-A83B-DB1A20264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0D89D-96CD-7A71-C870-8960D14F16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EA1C6-2DC8-8148-8DFC-42644C93EECA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40155-FFB4-1F36-7CFA-9A3F68A714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64140B-EFC3-47C1-DB93-871AC4196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31AE2-00FD-5A4F-9940-D5038072A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2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49" r:id="rId3"/>
    <p:sldLayoutId id="2147483650" r:id="rId4"/>
    <p:sldLayoutId id="2147483655" r:id="rId5"/>
    <p:sldLayoutId id="214748365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D2966-CD51-9BF7-1493-1558CA88B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20567"/>
            <a:ext cx="9144000" cy="1655762"/>
          </a:xfrm>
        </p:spPr>
        <p:txBody>
          <a:bodyPr/>
          <a:lstStyle/>
          <a:p>
            <a:r>
              <a:rPr lang="en-US" b="1" dirty="0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Athletics</a:t>
            </a:r>
          </a:p>
        </p:txBody>
      </p:sp>
    </p:spTree>
    <p:extLst>
      <p:ext uri="{BB962C8B-B14F-4D97-AF65-F5344CB8AC3E}">
        <p14:creationId xmlns:p14="http://schemas.microsoft.com/office/powerpoint/2010/main" val="3194137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54BCC-07D6-5034-595E-EA0B2551C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36544537-0874-9962-A4E6-AB420D7A3929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02241932"/>
              </p:ext>
            </p:extLst>
          </p:nvPr>
        </p:nvGraphicFramePr>
        <p:xfrm>
          <a:off x="979344" y="1575368"/>
          <a:ext cx="10374456" cy="442896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374456">
                  <a:extLst>
                    <a:ext uri="{9D8B030D-6E8A-4147-A177-3AD203B41FA5}">
                      <a16:colId xmlns:a16="http://schemas.microsoft.com/office/drawing/2014/main" val="2981795826"/>
                    </a:ext>
                  </a:extLst>
                </a:gridCol>
              </a:tblGrid>
              <a:tr h="1921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kern="1200" dirty="0">
                          <a:solidFill>
                            <a:srgbClr val="000000"/>
                          </a:solidFill>
                        </a:rPr>
                        <a:t>Statement: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0" kern="1200" dirty="0">
                          <a:solidFill>
                            <a:srgbClr val="000000"/>
                          </a:solidFill>
                        </a:rPr>
                        <a:t>Athletics plans to start</a:t>
                      </a:r>
                      <a:r>
                        <a:rPr lang="en-US" sz="1900" b="0" kern="1200" dirty="0">
                          <a:solidFill>
                            <a:schemeClr val="tx1"/>
                          </a:solidFill>
                        </a:rPr>
                        <a:t> using the Holistic Student-Athlete Model required by the NCAA because this will establish baseline expectations for the experience of a student-athlete. This action aligns with Strategy 1: Prioritize Student Success and Student Access and Goal 1.1- Recruit, retain, graduate, and empower students to drive sustainable growth, and will have the effect of an increase in social integration and career readiness in achieving Pillar 2-Retention.</a:t>
                      </a:r>
                    </a:p>
                    <a:p>
                      <a:endParaRPr lang="en-US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645737"/>
                  </a:ext>
                </a:extLst>
              </a:tr>
              <a:tr h="13146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900" b="1" kern="1200" dirty="0">
                          <a:solidFill>
                            <a:srgbClr val="000000"/>
                          </a:solidFill>
                        </a:rPr>
                        <a:t>Supporting Data: N/A</a:t>
                      </a:r>
                    </a:p>
                    <a:p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750713"/>
                  </a:ext>
                </a:extLst>
              </a:tr>
              <a:tr h="1011237"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rgbClr val="000000"/>
                          </a:solidFill>
                        </a:rPr>
                        <a:t>Resources / Collaborations Required: None at this time</a:t>
                      </a:r>
                    </a:p>
                    <a:p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87014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62BFA7D-BFDE-FF46-A038-0DCFC2D8D2A5}"/>
              </a:ext>
            </a:extLst>
          </p:cNvPr>
          <p:cNvSpPr txBox="1">
            <a:spLocks/>
          </p:cNvSpPr>
          <p:nvPr/>
        </p:nvSpPr>
        <p:spPr>
          <a:xfrm>
            <a:off x="990600" y="3520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FY 2025 Start Doing</a:t>
            </a:r>
          </a:p>
        </p:txBody>
      </p:sp>
    </p:spTree>
    <p:extLst>
      <p:ext uri="{BB962C8B-B14F-4D97-AF65-F5344CB8AC3E}">
        <p14:creationId xmlns:p14="http://schemas.microsoft.com/office/powerpoint/2010/main" val="4160002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06B1F-72A7-FC8E-020D-D8C77C507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162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Department of Athletics</a:t>
            </a:r>
            <a:b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endParaRPr lang="en-US" sz="3200" i="1" dirty="0">
              <a:solidFill>
                <a:srgbClr val="F0521E"/>
              </a:solidFill>
              <a:latin typeface="Helvetica Oblique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606AF-ABBC-BCE0-1627-02EF7093D91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77077" y="1256589"/>
            <a:ext cx="11350487" cy="48578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Helvetica"/>
                <a:ea typeface="Helvetica Neue" panose="02000503000000020004" pitchFamily="2" charset="0"/>
                <a:cs typeface="Helvetica Neue" panose="02000503000000020004" pitchFamily="2" charset="0"/>
              </a:rPr>
              <a:t>KEEP DOING</a:t>
            </a:r>
          </a:p>
          <a:p>
            <a:pPr lvl="1"/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Helvetica"/>
              </a:rPr>
              <a:t>Cost of Attendance for Student-Athletes</a:t>
            </a:r>
          </a:p>
          <a:p>
            <a:pPr lvl="1"/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Helvetica"/>
              </a:rPr>
              <a:t>Nutrition Program for Student-Athletes</a:t>
            </a:r>
          </a:p>
          <a:p>
            <a:pPr>
              <a:spcBef>
                <a:spcPts val="2400"/>
              </a:spcBef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Helvetica"/>
              </a:rPr>
              <a:t>STOP DOING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Eliminate</a:t>
            </a:r>
            <a:r>
              <a:rPr lang="en-US" sz="2400" b="0" kern="12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400" b="0" kern="1200" dirty="0">
                <a:latin typeface="Helvetica" panose="020B0604020202020204" pitchFamily="34" charset="0"/>
                <a:cs typeface="Helvetica" panose="020B0604020202020204" pitchFamily="34" charset="0"/>
              </a:rPr>
              <a:t>redundancies within the department to increase process efficiencies </a:t>
            </a:r>
            <a:endParaRPr lang="en-US" dirty="0">
              <a:solidFill>
                <a:schemeClr val="bg2">
                  <a:lumMod val="25000"/>
                </a:schemeClr>
              </a:solidFill>
              <a:latin typeface="Helvetica"/>
            </a:endParaRPr>
          </a:p>
          <a:p>
            <a:pPr>
              <a:spcBef>
                <a:spcPts val="2400"/>
              </a:spcBef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Helvetica"/>
              </a:rPr>
              <a:t>START DOING</a:t>
            </a:r>
          </a:p>
          <a:p>
            <a:pPr lvl="1"/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Helvetica"/>
              </a:rPr>
              <a:t>Holistic Student-Athlete Model Required by NCAA</a:t>
            </a:r>
          </a:p>
        </p:txBody>
      </p:sp>
    </p:spTree>
    <p:extLst>
      <p:ext uri="{BB962C8B-B14F-4D97-AF65-F5344CB8AC3E}">
        <p14:creationId xmlns:p14="http://schemas.microsoft.com/office/powerpoint/2010/main" val="1630860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D2966-CD51-9BF7-1493-1558CA88B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8607"/>
            <a:ext cx="9144000" cy="2387600"/>
          </a:xfrm>
        </p:spPr>
        <p:txBody>
          <a:bodyPr/>
          <a:lstStyle/>
          <a:p>
            <a:r>
              <a:rPr lang="en-US" b="1" dirty="0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75454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06B1F-72A7-FC8E-020D-D8C77C507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Department of Athletics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606AF-ABBC-BCE0-1627-02EF7093D91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48137" y="1825625"/>
            <a:ext cx="4946374" cy="4351338"/>
          </a:xfrm>
        </p:spPr>
        <p:txBody>
          <a:bodyPr/>
          <a:lstStyle/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NCAA Division I Men’s Sports Sponsored (7)</a:t>
            </a:r>
          </a:p>
          <a:p>
            <a:pPr lvl="1"/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Baseball</a:t>
            </a:r>
          </a:p>
          <a:p>
            <a:pPr lvl="1"/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Basketball</a:t>
            </a:r>
          </a:p>
          <a:p>
            <a:pPr lvl="1"/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Cross Country</a:t>
            </a:r>
          </a:p>
          <a:p>
            <a:pPr lvl="1"/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Football</a:t>
            </a:r>
          </a:p>
          <a:p>
            <a:pPr lvl="1"/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Golf</a:t>
            </a:r>
          </a:p>
          <a:p>
            <a:pPr lvl="1"/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Indoor Track</a:t>
            </a:r>
          </a:p>
          <a:p>
            <a:pPr lvl="1"/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Outdoor Track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69C07BE-1BE4-F4C6-ECD2-A5666D98FD05}"/>
              </a:ext>
            </a:extLst>
          </p:cNvPr>
          <p:cNvSpPr txBox="1">
            <a:spLocks/>
          </p:cNvSpPr>
          <p:nvPr/>
        </p:nvSpPr>
        <p:spPr>
          <a:xfrm>
            <a:off x="6374293" y="1815686"/>
            <a:ext cx="494637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NCAA Division I Women’s Sports Sponsored (10)</a:t>
            </a:r>
          </a:p>
          <a:p>
            <a:pPr lvl="1"/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Basketball</a:t>
            </a:r>
          </a:p>
          <a:p>
            <a:pPr lvl="1"/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Bowling</a:t>
            </a:r>
          </a:p>
          <a:p>
            <a:pPr lvl="1"/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Cross Country</a:t>
            </a:r>
          </a:p>
          <a:p>
            <a:pPr lvl="1"/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Golf</a:t>
            </a:r>
          </a:p>
          <a:p>
            <a:pPr lvl="1"/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Soccer</a:t>
            </a:r>
          </a:p>
          <a:p>
            <a:pPr lvl="1"/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Softball</a:t>
            </a:r>
          </a:p>
          <a:p>
            <a:pPr lvl="1"/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Tennis</a:t>
            </a:r>
          </a:p>
          <a:p>
            <a:pPr lvl="1"/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Indoor Track</a:t>
            </a:r>
          </a:p>
          <a:p>
            <a:pPr lvl="1"/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Outdoor Track</a:t>
            </a:r>
          </a:p>
          <a:p>
            <a:pPr lvl="1"/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Volleyball</a:t>
            </a:r>
          </a:p>
        </p:txBody>
      </p:sp>
    </p:spTree>
    <p:extLst>
      <p:ext uri="{BB962C8B-B14F-4D97-AF65-F5344CB8AC3E}">
        <p14:creationId xmlns:p14="http://schemas.microsoft.com/office/powerpoint/2010/main" val="1940131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06B1F-72A7-FC8E-020D-D8C77C507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FY 2024 Accomplishments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606AF-ABBC-BCE0-1627-02EF7093D91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48136" y="1825625"/>
            <a:ext cx="10525541" cy="4301642"/>
          </a:xfrm>
        </p:spPr>
        <p:txBody>
          <a:bodyPr/>
          <a:lstStyle/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Priority 1: Prioritize Student Success and Student Access</a:t>
            </a:r>
          </a:p>
          <a:p>
            <a:pPr marL="0" indent="0">
              <a:buNone/>
            </a:pPr>
            <a:endParaRPr lang="en-US" sz="2400" dirty="0">
              <a:solidFill>
                <a:schemeClr val="bg2">
                  <a:lumMod val="25000"/>
                </a:schemeClr>
              </a:solidFill>
              <a:latin typeface="Helvetica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/>
            <a:r>
              <a:rPr lang="en-US" sz="2000" dirty="0">
                <a:latin typeface="Helvetica"/>
                <a:ea typeface="+mn-lt"/>
                <a:cs typeface="Helvetica"/>
              </a:rPr>
              <a:t>The department produced an overall grade point average of 3.11 for all seventeen sports. </a:t>
            </a:r>
            <a:endParaRPr lang="en-US" sz="2000" dirty="0">
              <a:latin typeface="Helvetica"/>
              <a:ea typeface="+mn-lt"/>
              <a:cs typeface="+mn-lt"/>
            </a:endParaRPr>
          </a:p>
          <a:p>
            <a:pPr lvl="1"/>
            <a:r>
              <a:rPr lang="en-US" sz="2000" dirty="0">
                <a:latin typeface="Helvetica"/>
                <a:ea typeface="Helvetica Neue" panose="02000503000000020004" pitchFamily="2" charset="0"/>
                <a:cs typeface="Helvetica"/>
              </a:rPr>
              <a:t>Every athletic team was certified above the 930 NCAA Academic Progress Rate requirement with the Softball, and Women’s Golf receiving a perfect multi-year average of 1000.</a:t>
            </a:r>
            <a:endParaRPr lang="en-US" sz="2000" dirty="0">
              <a:latin typeface="Helvetica"/>
              <a:ea typeface="+mn-lt"/>
              <a:cs typeface="Helvetica"/>
            </a:endParaRPr>
          </a:p>
          <a:p>
            <a:pPr lvl="1"/>
            <a:endParaRPr lang="en-US" sz="2000" dirty="0">
              <a:solidFill>
                <a:schemeClr val="bg2">
                  <a:lumMod val="25000"/>
                </a:schemeClr>
              </a:solidFill>
              <a:latin typeface="Helvetica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81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06B1F-72A7-FC8E-020D-D8C77C507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FY 2024 Accomplishments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606AF-ABBC-BCE0-1627-02EF7093D91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48136" y="1825625"/>
            <a:ext cx="10525541" cy="4301642"/>
          </a:xfrm>
        </p:spPr>
        <p:txBody>
          <a:bodyPr/>
          <a:lstStyle/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Priority 2: Embody a Culture of Excellence</a:t>
            </a:r>
          </a:p>
          <a:p>
            <a:pPr marL="0" indent="0">
              <a:buNone/>
            </a:pPr>
            <a:endParaRPr lang="en-US" sz="2400" dirty="0">
              <a:solidFill>
                <a:schemeClr val="bg2">
                  <a:lumMod val="25000"/>
                </a:schemeClr>
              </a:solidFill>
              <a:latin typeface="Helvetica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/>
            <a:r>
              <a:rPr lang="en-US" sz="2000" dirty="0">
                <a:latin typeface="Helvetica"/>
                <a:ea typeface="Helvetica Neue" panose="02000503000000020004" pitchFamily="2" charset="0"/>
                <a:cs typeface="Helvetica"/>
              </a:rPr>
              <a:t>The Baseball team won the WAC Tournament and advanced to the Baton Rouge Regional</a:t>
            </a:r>
            <a:endParaRPr lang="en-US" sz="2000" dirty="0">
              <a:latin typeface="Helvetica"/>
              <a:ea typeface="+mn-lt"/>
              <a:cs typeface="Helvetica"/>
            </a:endParaRPr>
          </a:p>
          <a:p>
            <a:pPr lvl="1"/>
            <a:r>
              <a:rPr lang="en-US" sz="2000" dirty="0">
                <a:latin typeface="Helvetica"/>
                <a:cs typeface="Helvetica"/>
              </a:rPr>
              <a:t>Women's Golf advanced to the NCAA Regionals</a:t>
            </a:r>
            <a:endParaRPr lang="en-US" sz="2000" dirty="0">
              <a:ea typeface="+mn-lt"/>
              <a:cs typeface="+mn-lt"/>
            </a:endParaRPr>
          </a:p>
          <a:p>
            <a:pPr lvl="1"/>
            <a:r>
              <a:rPr lang="en-US" sz="2000" dirty="0">
                <a:latin typeface="Helvetica"/>
                <a:cs typeface="Helvetica"/>
              </a:rPr>
              <a:t>Men's Basketball won the C-USA regular season championship </a:t>
            </a:r>
          </a:p>
          <a:p>
            <a:pPr lvl="1"/>
            <a:r>
              <a:rPr lang="en-US" sz="2000" dirty="0">
                <a:latin typeface="Helvetica"/>
                <a:cs typeface="Helvetica"/>
              </a:rPr>
              <a:t>Women's Bowling advanced to the NCAA Finals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bg2">
                  <a:lumMod val="25000"/>
                </a:schemeClr>
              </a:solidFill>
              <a:latin typeface="Helvetica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643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06B1F-72A7-FC8E-020D-D8C77C507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FY 2024 Accomplishments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606AF-ABBC-BCE0-1627-02EF7093D91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48136" y="1825625"/>
            <a:ext cx="10525541" cy="4301642"/>
          </a:xfrm>
        </p:spPr>
        <p:txBody>
          <a:bodyPr/>
          <a:lstStyle/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Priority 3: Elevate the Reputation and Visibility of SHSU</a:t>
            </a:r>
          </a:p>
          <a:p>
            <a:pPr marL="0" indent="0">
              <a:buNone/>
            </a:pPr>
            <a:endParaRPr lang="en-US" sz="2400" dirty="0">
              <a:solidFill>
                <a:schemeClr val="bg2">
                  <a:lumMod val="25000"/>
                </a:schemeClr>
              </a:solidFill>
              <a:latin typeface="Helvetica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/>
            <a:r>
              <a:rPr lang="en-US" sz="2000" dirty="0">
                <a:latin typeface="Helvetica"/>
                <a:ea typeface="+mn-lt"/>
                <a:cs typeface="Helvetica"/>
              </a:rPr>
              <a:t>Denise Blankenzee earned All- American on the bowling team </a:t>
            </a:r>
            <a:endParaRPr lang="en-US" sz="2000" dirty="0">
              <a:latin typeface="Helvetica"/>
              <a:ea typeface="+mn-lt"/>
              <a:cs typeface="+mn-lt"/>
            </a:endParaRPr>
          </a:p>
          <a:p>
            <a:pPr lvl="1"/>
            <a:r>
              <a:rPr lang="en-US" sz="2000" dirty="0">
                <a:latin typeface="Helvetica"/>
                <a:cs typeface="Helvetica"/>
              </a:rPr>
              <a:t>Joe Redfield was named a D1 Baseball All- American.</a:t>
            </a:r>
          </a:p>
          <a:p>
            <a:pPr lvl="1"/>
            <a:r>
              <a:rPr lang="en-US" sz="2000" dirty="0">
                <a:latin typeface="Helvetica"/>
                <a:ea typeface="+mn-lt"/>
                <a:cs typeface="+mn-lt"/>
              </a:rPr>
              <a:t>Chris Mudge was named the C-USA Coach of the Year</a:t>
            </a:r>
            <a:endParaRPr lang="en-US" sz="2000" dirty="0">
              <a:latin typeface="Helvetica"/>
              <a:cs typeface="Helvetica"/>
            </a:endParaRPr>
          </a:p>
          <a:p>
            <a:pPr lvl="1"/>
            <a:r>
              <a:rPr lang="en-US" sz="2000" dirty="0">
                <a:latin typeface="Helvetica"/>
                <a:cs typeface="Calibri"/>
              </a:rPr>
              <a:t>Sam Houston athletics broadcasted 68 home events on ESPN and other linear platforms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bg2">
                  <a:lumMod val="25000"/>
                </a:schemeClr>
              </a:solidFill>
              <a:latin typeface="Helvetica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924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06B1F-72A7-FC8E-020D-D8C77C507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FY 2024 Accomplishments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606AF-ABBC-BCE0-1627-02EF7093D91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48136" y="1825625"/>
            <a:ext cx="10525541" cy="4301642"/>
          </a:xfrm>
        </p:spPr>
        <p:txBody>
          <a:bodyPr/>
          <a:lstStyle/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Priority 4: Expand and Elevate our Service to the State and Beyond</a:t>
            </a:r>
          </a:p>
          <a:p>
            <a:pPr marL="0" indent="0">
              <a:buNone/>
            </a:pPr>
            <a:endParaRPr lang="en-US" sz="2400" dirty="0">
              <a:solidFill>
                <a:schemeClr val="bg2">
                  <a:lumMod val="25000"/>
                </a:schemeClr>
              </a:solidFill>
              <a:latin typeface="Helvetica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/>
            <a:r>
              <a:rPr lang="en-US" sz="2000" dirty="0">
                <a:latin typeface="Helvetica"/>
                <a:ea typeface="Helvetica Neue" panose="02000503000000020004" pitchFamily="2" charset="0"/>
                <a:cs typeface="Helvetica"/>
              </a:rPr>
              <a:t>The department continues to be a leader in NCAA compliance.</a:t>
            </a:r>
          </a:p>
          <a:p>
            <a:pPr lvl="1"/>
            <a:endParaRPr lang="en-US" sz="2000" dirty="0">
              <a:latin typeface="Helvetica"/>
              <a:ea typeface="+mn-lt"/>
              <a:cs typeface="+mn-lt"/>
            </a:endParaRPr>
          </a:p>
          <a:p>
            <a:pPr lvl="1"/>
            <a:r>
              <a:rPr lang="en-US" sz="2000" dirty="0">
                <a:latin typeface="Helvetica"/>
                <a:ea typeface="Helvetica Neue" panose="02000503000000020004" pitchFamily="2" charset="0"/>
                <a:cs typeface="Helvetica"/>
              </a:rPr>
              <a:t>By the accomplishments stated in Priorities #1, 2, &amp; 3, the department has supported the University’s mission, thereby serving the State of Texas at a high level.</a:t>
            </a:r>
            <a:endParaRPr lang="en-US" sz="2000" dirty="0">
              <a:latin typeface="Helvetica"/>
              <a:cs typeface="Helvetica"/>
            </a:endParaRPr>
          </a:p>
          <a:p>
            <a:pPr lvl="1"/>
            <a:endParaRPr lang="en-US" sz="2000" dirty="0">
              <a:solidFill>
                <a:schemeClr val="bg2">
                  <a:lumMod val="25000"/>
                </a:schemeClr>
              </a:solidFill>
              <a:latin typeface="Helvetica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550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54BCC-07D6-5034-595E-EA0B2551C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36544537-0874-9962-A4E6-AB420D7A3929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69399619"/>
              </p:ext>
            </p:extLst>
          </p:nvPr>
        </p:nvGraphicFramePr>
        <p:xfrm>
          <a:off x="979344" y="1575368"/>
          <a:ext cx="10374456" cy="471852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374456">
                  <a:extLst>
                    <a:ext uri="{9D8B030D-6E8A-4147-A177-3AD203B41FA5}">
                      <a16:colId xmlns:a16="http://schemas.microsoft.com/office/drawing/2014/main" val="2981795826"/>
                    </a:ext>
                  </a:extLst>
                </a:gridCol>
              </a:tblGrid>
              <a:tr h="1921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kern="1200" dirty="0">
                          <a:solidFill>
                            <a:srgbClr val="000000"/>
                          </a:solidFill>
                        </a:rPr>
                        <a:t>Statement: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0" kern="1200" dirty="0">
                          <a:solidFill>
                            <a:srgbClr val="000000"/>
                          </a:solidFill>
                        </a:rPr>
                        <a:t>Athletics plans to keep</a:t>
                      </a:r>
                      <a:r>
                        <a:rPr lang="en-US" sz="1900" b="0" kern="1200" dirty="0">
                          <a:solidFill>
                            <a:schemeClr val="tx1"/>
                          </a:solidFill>
                        </a:rPr>
                        <a:t> awarding Cost of Attendance to Student Athletes because this will allow the department to be competitive in the market when recruiting and retaining quality student-athletes</a:t>
                      </a:r>
                      <a:r>
                        <a:rPr lang="en-US" sz="1900" b="0" kern="1200" dirty="0">
                          <a:solidFill>
                            <a:srgbClr val="000000"/>
                          </a:solidFill>
                        </a:rPr>
                        <a:t>. This action aligns with Strategy 1: Prioritize Student Success and Student Access and Goal 1.1- Recruit, retain, graduate, and empower students to drive sustainable growth, and will have </a:t>
                      </a:r>
                      <a:r>
                        <a:rPr lang="en-US" sz="1900" b="0" kern="1200" dirty="0">
                          <a:solidFill>
                            <a:schemeClr val="tx1"/>
                          </a:solidFill>
                        </a:rPr>
                        <a:t>the effect of an increase in recruiting and retaining quality student-athletes and higher rates of enrollment in achieving Pillar 2-Retention.</a:t>
                      </a:r>
                    </a:p>
                    <a:p>
                      <a:endParaRPr lang="en-US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645737"/>
                  </a:ext>
                </a:extLst>
              </a:tr>
              <a:tr h="13146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900" b="1" kern="1200" dirty="0">
                          <a:solidFill>
                            <a:srgbClr val="000000"/>
                          </a:solidFill>
                        </a:rPr>
                        <a:t>Supporting Data: N/A</a:t>
                      </a:r>
                    </a:p>
                    <a:p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750713"/>
                  </a:ext>
                </a:extLst>
              </a:tr>
              <a:tr h="1011237"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rgbClr val="000000"/>
                          </a:solidFill>
                        </a:rPr>
                        <a:t>Resources / Collaborations Required: Continued and expanded funding</a:t>
                      </a:r>
                    </a:p>
                    <a:p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87014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62BFA7D-BFDE-FF46-A038-0DCFC2D8D2A5}"/>
              </a:ext>
            </a:extLst>
          </p:cNvPr>
          <p:cNvSpPr txBox="1">
            <a:spLocks/>
          </p:cNvSpPr>
          <p:nvPr/>
        </p:nvSpPr>
        <p:spPr>
          <a:xfrm>
            <a:off x="990600" y="3520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FY 2025 Keep Doing</a:t>
            </a:r>
          </a:p>
        </p:txBody>
      </p:sp>
    </p:spTree>
    <p:extLst>
      <p:ext uri="{BB962C8B-B14F-4D97-AF65-F5344CB8AC3E}">
        <p14:creationId xmlns:p14="http://schemas.microsoft.com/office/powerpoint/2010/main" val="221640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54BCC-07D6-5034-595E-EA0B2551C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36544537-0874-9962-A4E6-AB420D7A3929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01886680"/>
              </p:ext>
            </p:extLst>
          </p:nvPr>
        </p:nvGraphicFramePr>
        <p:xfrm>
          <a:off x="979344" y="1575368"/>
          <a:ext cx="10374456" cy="471852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374456">
                  <a:extLst>
                    <a:ext uri="{9D8B030D-6E8A-4147-A177-3AD203B41FA5}">
                      <a16:colId xmlns:a16="http://schemas.microsoft.com/office/drawing/2014/main" val="2981795826"/>
                    </a:ext>
                  </a:extLst>
                </a:gridCol>
              </a:tblGrid>
              <a:tr h="1921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kern="1200" dirty="0">
                          <a:solidFill>
                            <a:srgbClr val="000000"/>
                          </a:solidFill>
                        </a:rPr>
                        <a:t>Statement: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0" kern="1200" dirty="0">
                          <a:solidFill>
                            <a:srgbClr val="000000"/>
                          </a:solidFill>
                        </a:rPr>
                        <a:t>Athletics plans to keep</a:t>
                      </a:r>
                      <a:r>
                        <a:rPr lang="en-US" sz="1900" b="0" kern="1200" dirty="0">
                          <a:solidFill>
                            <a:schemeClr val="tx1"/>
                          </a:solidFill>
                        </a:rPr>
                        <a:t> the Nutrition Program for Student-Athletes because this will give student-athletes the resources they require to be the best that they can be on the field and in the classroom. This action aligns with Strategy 1: Prioritize Student Success and Student Access and Goal 1.1- Recruit, retain, graduate, and empower students to drive sustainable growth, and will have the effect of an increase in recruiting and retaining quality student-athletes and higher rates of enrollment in achieving Pillar 2-Retention.</a:t>
                      </a:r>
                    </a:p>
                    <a:p>
                      <a:endParaRPr lang="en-US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645737"/>
                  </a:ext>
                </a:extLst>
              </a:tr>
              <a:tr h="13146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900" b="1" kern="1200" dirty="0">
                          <a:solidFill>
                            <a:srgbClr val="000000"/>
                          </a:solidFill>
                        </a:rPr>
                        <a:t>Supporting Data: N/A</a:t>
                      </a:r>
                    </a:p>
                    <a:p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750713"/>
                  </a:ext>
                </a:extLst>
              </a:tr>
              <a:tr h="1011237"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rgbClr val="000000"/>
                          </a:solidFill>
                        </a:rPr>
                        <a:t>Resources / Collaborations Required: Continued funding</a:t>
                      </a:r>
                    </a:p>
                    <a:p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87014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62BFA7D-BFDE-FF46-A038-0DCFC2D8D2A5}"/>
              </a:ext>
            </a:extLst>
          </p:cNvPr>
          <p:cNvSpPr txBox="1">
            <a:spLocks/>
          </p:cNvSpPr>
          <p:nvPr/>
        </p:nvSpPr>
        <p:spPr>
          <a:xfrm>
            <a:off x="990600" y="3520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FY 2025 Keep Doing</a:t>
            </a:r>
          </a:p>
        </p:txBody>
      </p:sp>
    </p:spTree>
    <p:extLst>
      <p:ext uri="{BB962C8B-B14F-4D97-AF65-F5344CB8AC3E}">
        <p14:creationId xmlns:p14="http://schemas.microsoft.com/office/powerpoint/2010/main" val="2451887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54BCC-07D6-5034-595E-EA0B2551C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36544537-0874-9962-A4E6-AB420D7A3929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68452440"/>
              </p:ext>
            </p:extLst>
          </p:nvPr>
        </p:nvGraphicFramePr>
        <p:xfrm>
          <a:off x="979344" y="1575368"/>
          <a:ext cx="10374456" cy="442896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374456">
                  <a:extLst>
                    <a:ext uri="{9D8B030D-6E8A-4147-A177-3AD203B41FA5}">
                      <a16:colId xmlns:a16="http://schemas.microsoft.com/office/drawing/2014/main" val="2981795826"/>
                    </a:ext>
                  </a:extLst>
                </a:gridCol>
              </a:tblGrid>
              <a:tr h="1921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kern="1200" dirty="0">
                          <a:solidFill>
                            <a:srgbClr val="000000"/>
                          </a:solidFill>
                        </a:rPr>
                        <a:t>Statement: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0" kern="1200" dirty="0">
                          <a:solidFill>
                            <a:srgbClr val="000000"/>
                          </a:solidFill>
                        </a:rPr>
                        <a:t>Athletics plans to stop</a:t>
                      </a:r>
                      <a:r>
                        <a:rPr lang="en-US" sz="1900" b="0" kern="1200" dirty="0">
                          <a:solidFill>
                            <a:schemeClr val="tx1"/>
                          </a:solidFill>
                        </a:rPr>
                        <a:t> redundancies within the department to increase process efficiencies because this will allow for a better focus of time, resources, staffing, and technology. This action aligns with Strategy 2: Embody a culture of excellence and Goal 2.2- Align processes and resources, such as staffing, facilities, technology, and other assets to strategic priorities, and will have the effect of an increased flexibility for staff in achieving Pillar 4- Agility.</a:t>
                      </a:r>
                    </a:p>
                    <a:p>
                      <a:endParaRPr lang="en-US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645737"/>
                  </a:ext>
                </a:extLst>
              </a:tr>
              <a:tr h="13146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900" b="1" kern="1200" dirty="0">
                          <a:solidFill>
                            <a:srgbClr val="000000"/>
                          </a:solidFill>
                        </a:rPr>
                        <a:t>Supporting Data: N/A</a:t>
                      </a:r>
                    </a:p>
                    <a:p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750713"/>
                  </a:ext>
                </a:extLst>
              </a:tr>
              <a:tr h="1011237"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rgbClr val="000000"/>
                          </a:solidFill>
                        </a:rPr>
                        <a:t>Resources / Collaborations Recovered: None</a:t>
                      </a:r>
                    </a:p>
                    <a:p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87014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62BFA7D-BFDE-FF46-A038-0DCFC2D8D2A5}"/>
              </a:ext>
            </a:extLst>
          </p:cNvPr>
          <p:cNvSpPr txBox="1">
            <a:spLocks/>
          </p:cNvSpPr>
          <p:nvPr/>
        </p:nvSpPr>
        <p:spPr>
          <a:xfrm>
            <a:off x="990600" y="3520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FY 2025 Stop Doing</a:t>
            </a:r>
          </a:p>
        </p:txBody>
      </p:sp>
    </p:spTree>
    <p:extLst>
      <p:ext uri="{BB962C8B-B14F-4D97-AF65-F5344CB8AC3E}">
        <p14:creationId xmlns:p14="http://schemas.microsoft.com/office/powerpoint/2010/main" val="3571980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3713</TotalTime>
  <Words>706</Words>
  <Application>Microsoft Office PowerPoint</Application>
  <PresentationFormat>Widescreen</PresentationFormat>
  <Paragraphs>79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Acumin Pro Black</vt:lpstr>
      <vt:lpstr>Aptos</vt:lpstr>
      <vt:lpstr>Arial</vt:lpstr>
      <vt:lpstr>Calibri</vt:lpstr>
      <vt:lpstr>Calibri Light</vt:lpstr>
      <vt:lpstr>Helvetica</vt:lpstr>
      <vt:lpstr>Helvetica Neue</vt:lpstr>
      <vt:lpstr>Helvetica Oblique</vt:lpstr>
      <vt:lpstr>Office Theme 2013 - 2022</vt:lpstr>
      <vt:lpstr>Athletics</vt:lpstr>
      <vt:lpstr>Department of Athletics</vt:lpstr>
      <vt:lpstr>FY 2024 Accomplishments</vt:lpstr>
      <vt:lpstr>FY 2024 Accomplishments</vt:lpstr>
      <vt:lpstr>FY 2024 Accomplishments</vt:lpstr>
      <vt:lpstr>FY 2024 Accomplishments</vt:lpstr>
      <vt:lpstr>PowerPoint Presentation</vt:lpstr>
      <vt:lpstr>PowerPoint Presentation</vt:lpstr>
      <vt:lpstr>PowerPoint Presentation</vt:lpstr>
      <vt:lpstr>PowerPoint Presentation</vt:lpstr>
      <vt:lpstr>Department of Athletics 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| Division Name</dc:title>
  <dc:creator>Smith, Brianna</dc:creator>
  <cp:lastModifiedBy>Holder, John</cp:lastModifiedBy>
  <cp:revision>9</cp:revision>
  <cp:lastPrinted>2024-04-16T15:44:33Z</cp:lastPrinted>
  <dcterms:created xsi:type="dcterms:W3CDTF">2023-01-09T16:14:47Z</dcterms:created>
  <dcterms:modified xsi:type="dcterms:W3CDTF">2024-04-17T16:04:39Z</dcterms:modified>
</cp:coreProperties>
</file>